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8229600" cx="14630400"/>
  <p:notesSz cx="8229600" cy="14630400"/>
  <p:embeddedFontLst>
    <p:embeddedFont>
      <p:font typeface="Corben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2" roundtripDataSignature="AMtx7mhXNYms9EG8+RiC96uecdSifW8c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rben-regular.fntdata"/><Relationship Id="rId11" Type="http://schemas.openxmlformats.org/officeDocument/2006/relationships/slide" Target="slides/slide7.xml"/><Relationship Id="rId22" Type="http://customschemas.google.com/relationships/presentationmetadata" Target="metadata"/><Relationship Id="rId10" Type="http://schemas.openxmlformats.org/officeDocument/2006/relationships/slide" Target="slides/slide6.xml"/><Relationship Id="rId21" Type="http://schemas.openxmlformats.org/officeDocument/2006/relationships/font" Target="fonts/Corben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unsplash.com/" TargetMode="External"/><Relationship Id="rId3" Type="http://schemas.openxmlformats.org/officeDocument/2006/relationships/hyperlink" Target="https://www.freepik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Minuta del Kick-Off.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Historias de Usuario iniciales.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riesgos.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Requerimientos funcionales y no funcionales.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Casos de Uso.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Importancia: La minuta del Kick-Off y los casos de uso ayudaron a definir el alcance inicial y alinear al equipo.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2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Clases.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Diagrama de Despliegue.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Prototipo inicial de la aplicación móvil.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solicitudes: Registro y espacios públicos.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Visualización de noticias y proyectos.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Importancia: El prototipo móvil permitió probar funcionalidades clave y mejorar la experiencia del usuario.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3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Implementación del Login y control de roles.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postulaciones y actividades.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Código para la segregación del menú según roles.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Prototipo funcional del módulo de administración.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Importancia: El login y la gestión de roles garantizan la seguridad y personalización del acceso al sistema.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4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y ajustes en la gestión de usuarios.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Mejoras en la visualización de noticias y actividades.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Documento de seguridad administrativa.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Importancia: La seguridad administrativa es clave para proteger los datos y garantizar la funcionalidad.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5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Configuración del servidor en Firebase.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Carga inicial de la base de datos.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 de módulos existentes: certificados, noticias y actividades.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Importancia: La configuración del servidor asegura la disponibilidad del sistema.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Sprint 6 (Final)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Documentación completa del proyecto.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y pruebas finales.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 del código fuente.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 Down Chart final.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Importancia: La documentación y pruebas finales garantizan la entrega de un producto funcional y bien sustentado.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Resumen: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entregables más importantes como el login, la configuración del servidor, y la documentación, permitieron asegurar avances clave en la funcionalidad, seguridad y entrega final del proyecto.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seguridad administrativa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configuración del servidor.</a:t>
            </a:r>
            <a:endParaRPr b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s-E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documentación y pruebas finales.</a:t>
            </a:r>
            <a:endParaRPr sz="12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0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</a:rPr>
              <a:t>Desarrollo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HTML5, CSS3, JavaScript</a:t>
            </a:r>
            <a:r>
              <a:rPr lang="es-ES">
                <a:solidFill>
                  <a:schemeClr val="dk1"/>
                </a:solidFill>
              </a:rPr>
              <a:t>: Construcción de interfaces de usuario dinámicas y responsivas.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React.js</a:t>
            </a:r>
            <a:r>
              <a:rPr lang="es-ES">
                <a:solidFill>
                  <a:schemeClr val="dk1"/>
                </a:solidFill>
              </a:rPr>
              <a:t>: Framework principal para el desarrollo del frontend, asegurando modularidad y escalabilidad.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Firebase Firestore</a:t>
            </a:r>
            <a:r>
              <a:rPr lang="es-ES">
                <a:solidFill>
                  <a:schemeClr val="dk1"/>
                </a:solidFill>
              </a:rPr>
              <a:t>: Base de datos NoSQL en tiempo real para almacenar datos de usuarios y actividades.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</a:rPr>
              <a:t>Comunicación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Slack</a:t>
            </a:r>
            <a:r>
              <a:rPr lang="es-ES">
                <a:solidFill>
                  <a:schemeClr val="dk1"/>
                </a:solidFill>
              </a:rPr>
              <a:t>: Coordinación y comunicación entre los miembros del equipo.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Google Meet</a:t>
            </a:r>
            <a:r>
              <a:rPr lang="es-ES">
                <a:solidFill>
                  <a:schemeClr val="dk1"/>
                </a:solidFill>
              </a:rPr>
              <a:t>: Reuniones remotas y revisión de avances del equipo.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Trello</a:t>
            </a:r>
            <a:r>
              <a:rPr lang="es-ES">
                <a:solidFill>
                  <a:schemeClr val="dk1"/>
                </a:solidFill>
              </a:rPr>
              <a:t>: Seguimiento de tareas y organización del backlog del proyecto.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</a:rPr>
              <a:t>Servidores y Hosting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Firebase Hosting</a:t>
            </a:r>
            <a:r>
              <a:rPr lang="es-ES">
                <a:solidFill>
                  <a:schemeClr val="dk1"/>
                </a:solidFill>
              </a:rPr>
              <a:t>: Despliegue del frontend, garantizando alta disponibilidad y rapidez de carga.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Node.js con Express</a:t>
            </a:r>
            <a:r>
              <a:rPr lang="es-ES">
                <a:solidFill>
                  <a:schemeClr val="dk1"/>
                </a:solidFill>
              </a:rPr>
              <a:t>: Desarrollo de servicios backend para lógica empresarial y autenticación.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</a:rPr>
              <a:t>Calidad (QA)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Postman</a:t>
            </a:r>
            <a:r>
              <a:rPr lang="es-ES">
                <a:solidFill>
                  <a:schemeClr val="dk1"/>
                </a:solidFill>
              </a:rPr>
              <a:t>: Pruebas de API para verificar la funcionalidad del backend.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Jest</a:t>
            </a:r>
            <a:r>
              <a:rPr lang="es-ES">
                <a:solidFill>
                  <a:schemeClr val="dk1"/>
                </a:solidFill>
              </a:rPr>
              <a:t>: Pruebas unitarias y de integración en el código del proyecto.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ES">
                <a:solidFill>
                  <a:schemeClr val="dk1"/>
                </a:solidFill>
              </a:rPr>
              <a:t>Selenium</a:t>
            </a:r>
            <a:r>
              <a:rPr lang="es-ES">
                <a:solidFill>
                  <a:schemeClr val="dk1"/>
                </a:solidFill>
              </a:rPr>
              <a:t>: Pruebas automatizadas para garantizar la usabilidad en diferentes navegadores.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ES" sz="1300">
                <a:solidFill>
                  <a:schemeClr val="dk1"/>
                </a:solidFill>
              </a:rPr>
              <a:t>Explicación de tecnologías clave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ES">
                <a:solidFill>
                  <a:schemeClr val="dk1"/>
                </a:solidFill>
              </a:rPr>
              <a:t>Firebase Firestore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Su capacidad en tiempo real permite actualizaciones inmediatas en la información visible para los usuarios, mejorando la experiencia y manteniendo la base de datos centralizada.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ES">
                <a:solidFill>
                  <a:schemeClr val="dk1"/>
                </a:solidFill>
              </a:rPr>
              <a:t>React.js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La modularidad de React permitió un desarrollo eficiente de componentes reutilizables, asegurando consistencia y menor tiempo en mantenimiento.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ES">
                <a:solidFill>
                  <a:schemeClr val="dk1"/>
                </a:solidFill>
              </a:rPr>
              <a:t>Trello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Organizó las tareas del sprint backlog, facilitando la priorización y el monitoreo del progreso del equipo en cada etapa del desarrollo.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s-ES">
                <a:solidFill>
                  <a:schemeClr val="dk1"/>
                </a:solidFill>
              </a:rPr>
              <a:t>Selenium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Garantizó la correcta funcionalidad y experiencia del usuario al validar la compatibilidad de la plataforma con múltiples navegadores y dispositivos.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244" name="Google Shape;244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1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2" name="Google Shape;252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Impactos Positivos y Beneficios de la Solución Propuesta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Facilidad en la Solicitud de Documentos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Dificultad para obtener certificados de residencia y otros documentos.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Implementación de una plataforma digital que permite solicitar y recibir certificados en línea, reduciendo tiempos de espera y errores manuales.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Acceso a Información Comunitaria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Falta de información clara sobre actividades y servicios comunitarios.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Creación de un portal centralizado con noticias, eventos, y actividades actualizadas, mejorando la transparencia y la comunicación vecinal.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Fomento de la Participación Ciudadana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Baja participación en asuntos comunitarios.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Funciones para postular a proyectos y actividades, promoviendo la inclusión y el compromiso de los vecinos en decisiones locales.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Optimización de la Gestión Administrativa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Procesos internos lentos y poco eficientes en las juntas de vecinos.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Automatización de la gestión de usuarios, espacios públicos, y proyectos, permitiendo a los administradores centrarse en tareas estratégicas.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Seguridad en los Datos y Operaciones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Errores en el manejo de datos y duplicidad de información.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Integración con bases de datos seguras y validación automática de información, como RUT y correos electrónicos, minimizando inconsistencias.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Mayor Transparencia y Control Interno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Falta de trazabilidad en decisiones y recursos.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Registro digital de actas, decisiones y estados de los proyectos, aumentando la confianza en la gestión comunitaria.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Mejor Uso de Recursos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Escasez de recursos bien distribuidos.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Organización eficiente de espacios y recursos públicos, optimizando su disponibilidad y uso por los vecinos.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s-ES"/>
              <a:t>Resumen del Enfoque en Problemas Identificados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/>
              <a:t>Cada aspecto de la solución abordó directamente los problemas identificados, asegurando una transformación digital de las juntas de vecinos orientada a mejorar su funcionamiento, accesibilidad y conexión con la comunidad. Esto garantiza un impacto positivo sostenible a nivel local.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16a70eb4e2_2_95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316a70eb4e2_2_95:notes"/>
          <p:cNvSpPr txBox="1"/>
          <p:nvPr>
            <p:ph idx="1" type="body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316a70eb4e2_2_9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9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2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Juntas de vecinos en Chile promueven el desarrollo local, Son organizaciones legales, financiadas por cuotas, fondos y apoyo municipal, reguladas por la Ley N°19.418.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-ES" sz="1500">
                <a:solidFill>
                  <a:schemeClr val="dk1"/>
                </a:solidFill>
              </a:rPr>
              <a:t>Su número depende de población y participación.</a:t>
            </a:r>
            <a:endParaRPr sz="600"/>
          </a:p>
        </p:txBody>
      </p:sp>
      <p:sp>
        <p:nvSpPr>
          <p:cNvPr id="89" name="Google Shape;89;p27:notes"/>
          <p:cNvSpPr/>
          <p:nvPr>
            <p:ph idx="2" type="sldImg"/>
          </p:nvPr>
        </p:nvSpPr>
        <p:spPr>
          <a:xfrm>
            <a:off x="-762000" y="1096963"/>
            <a:ext cx="975360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/>
              <a:t>Una junta de vecinos es una organización comunitaria legalmente constituida que representa a residentes de una unidad vecinal. Promueve el desarrollo local mediante proyectos, actividades sociales, y emisión de certificados. Su financiamiento proviene de cuotas, fondos concursables, donaciones y apoyo municipal. Mantienen comunicación con municipalidades a través de la OCC y consejos municipales. Están reguladas por la Ley N°19.418, las municipalidades, la Contraloría, y sus estatutos internos. El número de juntas depende de la población, extensión geográfica y participación ciudadana.</a:t>
            </a:r>
            <a:endParaRPr b="1" i="0" sz="12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i="0" sz="1200" u="none" cap="none" strike="noStrike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Indicar de manera gráfica:</a:t>
            </a:r>
            <a:endParaRPr b="0"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Contexto del Proyecto (industria, sector, etc) o problema general que abordan.</a:t>
            </a:r>
            <a:endParaRPr b="0"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Descripción del Problema: Explicar claramente cuál es el problema o la necesidad que han identificado.</a:t>
            </a:r>
            <a:endParaRPr b="0"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Impacto del Problema: Describir cómo este problema afecta a los usuarios, personas o a la industria.</a:t>
            </a:r>
            <a:endParaRPr b="0"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0" i="0" lang="es-ES" sz="1200" u="none" cap="none" strike="noStrike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Implicaciones Sociales: Mencionar cómo este problema afecta a la sociedad o a una comunidad específica.</a:t>
            </a:r>
            <a:endParaRPr b="0"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juntas de vecinos enfrentan desafíos de digitalización, comunicación, acceso limitado a servicios, ineficiencia administrativa y desconexión comunitaria, afectando la cohesión.</a:t>
            </a:r>
            <a:endParaRPr b="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 busca optimizar y transformar los procesos de gestión comunitaria mediante la automatización, la centralización de información y la mejora de la comunicación. Se enfoca en reducir los errores, mejorar la eficiencia y facilitar el acceso a los servicios clave. A través del uso de herramientas tecnológicas, los procesos como la inscripción de vecinos, la solicitud de certificados, y la postulación a proyectos serán estandarizados, permitiendo una gestión más transparente y organizada. También se implementará un sistema para la planificación y seguimiento de actividades comunitarias, favoreciendo la colaboración entre vecinos y la junta.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 abordará directamente los problemas identificados: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digitalización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Automatizando tareas repetitivas y estructurando flujos de trabajo eficientes para reducir tiempos y errores.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deficiente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Implementando un sistema centralizado para enviar y recibir información en tiempo real.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limitado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Diseñando interfaces inclusivas que faciliten a todos los vecinos acceder a los servicios clave sin intermediarios.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Sobrecarga administrativa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Aliviando el trabajo manual con herramientas que consoliden datos y automaticen procesos.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Impacto Social de la Solución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 Inclusión Comunitaria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vecinos podrán participar activamente en las iniciativas de su comunidad al disponer de información y servicios accesibles. Esto reducirá la exclusión social y fomentará la equidad.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Fortalecimiento del Capital Social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mejorar la comunicación y transparencia entre vecinos y juntas, se fortalecerán los lazos de confianza, promoviendo la colaboración y cohesión social.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de la Brecha Tecnológica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implementación de herramientas accesibles fomenta la alfabetización tecnológica y facilita la integración de comunidades marginadas en procesos digitales.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Eficiencia y Sostenibilidad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optimizar recursos, las juntas podrán enfocarse en iniciativas de mayor impacto, favoreciendo el desarrollo local y la sostenibilidad comunitaria.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Empoderamiento Vecinal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vecinos tendrán mayor control sobre sus interacciones con la junta, fomentando su participación activa en decisiones y proyectos locales.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 destaca por integrar tecnología en la gestión comunitaria, permitiendo procesos eficientes, comunicación centralizada y accesibilidad en tiempo real, superando prácticas manuales y dispersas.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Agregado: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 la interacción vecinal, reduce tiempos en trámites, optimiza recursos administrativos y promueve mayor transparencia y participación en proyectos comunitarios.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Contribución Social: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 inclusión digital, garantiza accesibilidad a servicios para todos los vecinos y fortalece la cohesión social, impulsando comunidades más conectadas y colaborativas.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Objetivo General: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 objetivo general es la meta principal del proyecto. Responde a la pregunta "¿Qué se quiere lograr con este proyecto?" y debe ser claro y conciso.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 la Presentación</a:t>
            </a:r>
            <a:r>
              <a:rPr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Explicar el objetivo general del proyecto, detallando lo que se busca alcanzar con la implementación de la solución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Objetivos Específicos: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Los objetivos específicos desglosan el objetivo general en metas más pequeñas y concretas. Son pasos intermedios que ayudan a alcanzar el objetivo general.</a:t>
            </a:r>
            <a:endParaRPr/>
          </a:p>
          <a:p>
            <a:pPr indent="-4572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b="1"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Presentación: </a:t>
            </a:r>
            <a:r>
              <a:rPr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Enumerar y describir los objetivos específicos que se han definido para guiar el desarrollo del proyecto, asegurando que cubren todos los aspectos clave del problema y la solución propuesta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ObjetivoGeneral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solución tecnológica que optimice la gestión comunitaria, mejorando la eficiencia administrativa, la accesibilidad a servicios y la interacción entre vecinos y juntas de vecinos.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Automatizar Procesos Administrativos: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Reducir la carga manual en tareas como inscripción de vecinos, solicitudes de certificados y reservas de espacios.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Centralizar la Comunicación: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Implementar un sistema único que facilite la difusión de información y el contacto directo entre vecinos y juntas.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 Accesibilidad: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Garantizar que todos los vecinos puedan acceder fácilmente a servicios clave y participar en proyectos comunitarios.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la Inclusión Digital: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Capacitar a los vecinos para usar herramientas tecnológicas, disminuyendo brechas digitales.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la Transparencia y Participación: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Asegurar que los procesos sean claros y que más vecinos se involucren en actividades comunitarias.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las unidades de competencia aplicadas en el Proyecto. (Que asignaturas o conocimientos de lo aprendido en Duoc aplicaron).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 menos 3 unidades 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 competencia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Unidades de Competencia Aplicadas en el Proyecto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Software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Asignaturas: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Programación Avanzada, Diseño de Software.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Aplicado: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Uso de metodologías ágiles, desarrollo de aplicaciones con tecnologías web y móviles, manejo de bases de datos y APIs.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Proyectos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Asignaturas: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Gestión de Proyectos, Metodologías de Desarrollo.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Aplicado: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Planificación, creación de cronogramas, priorización de tareas, y aplicación de Scrum para la organización del equipo.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Bases de Datos y Seguridad Informática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Asignaturas: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Diseño y Administración de Bases de Datos, Seguridad en TI.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Aplicado: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Implementación de bases de datos en Firebase, uso de autenticación segura, y diseño de sistemas robustos para evitar redundancias y garantizar privacidad.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/>
          <p:nvPr>
            <p:ph idx="2" type="sldImg"/>
          </p:nvPr>
        </p:nvSpPr>
        <p:spPr>
          <a:xfrm>
            <a:off x="-1166813" y="0"/>
            <a:ext cx="53340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la metodología de Desarrollo y gestión del proyecto que utilizaron.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En este caso la mayoría utilizo Scrum para el Desarrollo, si bien el proceso de scrum es genérico, deben adaptarlo a como lo abordaron uds.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No olvidar referenciar si las imágenes no fueron desarrolladas por uds.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Respecto a la gestion del Proyecto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, se refiere principalmente al proceso general PMO (Recordar que uds están optando a ser Ingenieros por lo cual deben resaltar de que manera gestionaron el Proyecto, como tiempo, recursos, entregables, plazos, responsabilidades, seguimiento, entre otros. Pueden apoyar esta parte con un roadmap general).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Desarrollo: Scrum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Adaptamos la metodología ágil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el desarrollo del proyecto, enfocándonos en la entrega incremental de funcionalidades. Nuestro proceso incluyó: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del Equipo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Definió los requerimientos y prioridades.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Facilitó el proceso y eliminó obstáculos.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de Desarrollo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Ejecutó las tareas técnicas.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Proceso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de Sprints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Dividimos el trabajo en iteraciones de 1-2 semanas.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Reuniones Diarias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Revisamos avances y solucionamos impedimentos.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de Sprints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Validamos entregables con base en criterios de aceptación.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Retrospectivas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Ajustamos la estrategia para los siguientes sprints.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 de Tareas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Usamos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Trello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organizar tareas del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clasificarlas según prioridades y registrar su estado (To Do, In Progress, Done).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del Proyecto: PMO Adaptado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nivel de gestión, empleamos un enfoque basado en el modelo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PMO (Project Management Office)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asegurar el cumplimiento de objetivos dentro de los plazos establecidos: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del Tiempo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Diseñamos un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hitos clave que incluyeron el diseño, desarrollo, pruebas y despliegue.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Controlamos el avance con un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 Down Chart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visualizar el progreso.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Recursos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Asignamos tareas según habilidades del equipo.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Monitoreamos el uso de herramientas como Firebase y Trello.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Entregables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Establecimos revisiones periódicas para asegurar la calidad del producto.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Priorizamos entregas de valor alto, como el Login y la gestión de usuarios.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Plazos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sprint se diseñó con un alcance definido y metas claras.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Ajustamos las prioridades según retroalimentación y desafíos encontrados.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Responsabilidades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 un </a:t>
            </a:r>
            <a:r>
              <a:rPr b="1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RACI matrix</a:t>
            </a:r>
            <a:r>
              <a:rPr b="0" i="0" lang="es-E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(Responsable, Aprobador, Consultado, Informado) para definir claramente las funciones de cada miembro del equipo.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 General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las principales fases del proyecto: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Definición de objetivos y requerimientos (Kick-off).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Creación del backlog y diseño de sprints.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Desarrollo de funcionalidades en iteraciones.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Revisión de avances, ajustes según resultados y retroalimentación.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Cierre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Validación final, despliegue y documentación.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 tomadas de: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Unsplash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basados en: </a:t>
            </a:r>
            <a:r>
              <a:rPr b="1"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 Scrum 2020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PMBOK® Guide (7ª edición).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 txBox="1"/>
          <p:nvPr>
            <p:ph idx="10" type="dt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1" type="ftr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2" type="sldNum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1_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5" name="Google Shape;45;p2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" name="Google Shape;4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3 master">
  <p:cSld name="Slide 13 master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1" name="Google Shape;51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3" name="Google Shape;53;p3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4 master">
  <p:cSld name="Slide 14 master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5" name="Google Shape;5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7" name="Google Shape;57;p3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0" name="Google Shape;6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2" name="Google Shape;62;p2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2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2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5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2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26.png"/><Relationship Id="rId8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9.pn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tipo&#10;&#10;Descripción generada automáticamente" id="67" name="Google Shape;6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2385" y="396102"/>
            <a:ext cx="7704945" cy="189613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 txBox="1"/>
          <p:nvPr/>
        </p:nvSpPr>
        <p:spPr>
          <a:xfrm>
            <a:off x="156625" y="6588075"/>
            <a:ext cx="14630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Estudiantes: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es-E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Alejandro Villa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Matías General                                                                                                                                               Docente: Willy Bascuñan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s-ES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Marcelo Madriaga                                                                                                                                           Fecha: 21/11/2024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4596007" y="3448813"/>
            <a:ext cx="5357700" cy="13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b="1" i="0" lang="es-E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Unidad Territorial</a:t>
            </a:r>
            <a:endParaRPr b="1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ipe dir="l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6" name="Google Shape;17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62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/>
          <p:nvPr/>
        </p:nvSpPr>
        <p:spPr>
          <a:xfrm>
            <a:off x="4023776" y="2662374"/>
            <a:ext cx="6582847" cy="6656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150"/>
              <a:buFont typeface="Corben"/>
              <a:buNone/>
            </a:pPr>
            <a:r>
              <a:rPr b="0" i="0" lang="es-ES" sz="41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Entregables Desarrollados</a:t>
            </a:r>
            <a:endParaRPr b="0" i="0" sz="41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8" name="Google Shape;178;p9"/>
          <p:cNvGrpSpPr/>
          <p:nvPr/>
        </p:nvGrpSpPr>
        <p:grpSpPr>
          <a:xfrm>
            <a:off x="1593826" y="4571583"/>
            <a:ext cx="4059667" cy="2166841"/>
            <a:chOff x="188107" y="606951"/>
            <a:chExt cx="4059667" cy="2166841"/>
          </a:xfrm>
        </p:grpSpPr>
        <p:sp>
          <p:nvSpPr>
            <p:cNvPr id="179" name="Google Shape;179;p9"/>
            <p:cNvSpPr/>
            <p:nvPr/>
          </p:nvSpPr>
          <p:spPr>
            <a:xfrm>
              <a:off x="220189" y="606951"/>
              <a:ext cx="3963417" cy="36031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9"/>
            <p:cNvSpPr txBox="1"/>
            <p:nvPr/>
          </p:nvSpPr>
          <p:spPr>
            <a:xfrm>
              <a:off x="220189" y="606951"/>
              <a:ext cx="3963417" cy="360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Minuta del Kick-Off y los casos de uso.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9"/>
            <p:cNvSpPr/>
            <p:nvPr/>
          </p:nvSpPr>
          <p:spPr>
            <a:xfrm>
              <a:off x="188107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9"/>
            <p:cNvSpPr/>
            <p:nvPr/>
          </p:nvSpPr>
          <p:spPr>
            <a:xfrm>
              <a:off x="747389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306671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865953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2425236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9"/>
            <p:cNvSpPr/>
            <p:nvPr/>
          </p:nvSpPr>
          <p:spPr>
            <a:xfrm>
              <a:off x="2984518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9"/>
            <p:cNvSpPr/>
            <p:nvPr/>
          </p:nvSpPr>
          <p:spPr>
            <a:xfrm>
              <a:off x="3543800" y="976336"/>
              <a:ext cx="528455" cy="67930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220189" y="1410189"/>
              <a:ext cx="3963417" cy="36031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 txBox="1"/>
            <p:nvPr/>
          </p:nvSpPr>
          <p:spPr>
            <a:xfrm>
              <a:off x="220189" y="1410189"/>
              <a:ext cx="3963417" cy="360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Prototipo móvil.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220189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779472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338754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898036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2457318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3016600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3575883" y="1770500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284357" y="2309364"/>
              <a:ext cx="3963417" cy="36031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9"/>
            <p:cNvSpPr txBox="1"/>
            <p:nvPr/>
          </p:nvSpPr>
          <p:spPr>
            <a:xfrm>
              <a:off x="284357" y="2309364"/>
              <a:ext cx="3963417" cy="3603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Login</a:t>
              </a:r>
              <a:r>
                <a:rPr b="0" i="0" lang="es-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220189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79472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1338754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1898036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2457318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3016600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3575883" y="2685717"/>
              <a:ext cx="528455" cy="8807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9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Google Shape;20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664" y="4348497"/>
            <a:ext cx="786064" cy="75780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821" y="5298437"/>
            <a:ext cx="786064" cy="75780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664" y="6248377"/>
            <a:ext cx="844379" cy="814025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grpSp>
        <p:nvGrpSpPr>
          <p:cNvPr id="210" name="Google Shape;210;p9"/>
          <p:cNvGrpSpPr/>
          <p:nvPr/>
        </p:nvGrpSpPr>
        <p:grpSpPr>
          <a:xfrm>
            <a:off x="9130658" y="4508565"/>
            <a:ext cx="4322947" cy="2298835"/>
            <a:chOff x="200306" y="543932"/>
            <a:chExt cx="4322947" cy="2298835"/>
          </a:xfrm>
        </p:grpSpPr>
        <p:sp>
          <p:nvSpPr>
            <p:cNvPr id="211" name="Google Shape;211;p9"/>
            <p:cNvSpPr/>
            <p:nvPr/>
          </p:nvSpPr>
          <p:spPr>
            <a:xfrm>
              <a:off x="234469" y="543932"/>
              <a:ext cx="4220455" cy="383677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 txBox="1"/>
            <p:nvPr/>
          </p:nvSpPr>
          <p:spPr>
            <a:xfrm>
              <a:off x="234469" y="543932"/>
              <a:ext cx="4220455" cy="38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Seguridad administrativa.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200306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795859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391412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986966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2582519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3178072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3773625" y="937272"/>
              <a:ext cx="562727" cy="72335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234469" y="1394996"/>
              <a:ext cx="4220455" cy="383677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 txBox="1"/>
            <p:nvPr/>
          </p:nvSpPr>
          <p:spPr>
            <a:xfrm>
              <a:off x="234469" y="1394996"/>
              <a:ext cx="4220455" cy="38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Configuración del servidor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234469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830022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425576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2021129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2616682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3212235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3807788" y="1778673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302798" y="2348218"/>
              <a:ext cx="4220455" cy="383677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 txBox="1"/>
            <p:nvPr/>
          </p:nvSpPr>
          <p:spPr>
            <a:xfrm>
              <a:off x="302798" y="2348218"/>
              <a:ext cx="4220455" cy="3836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60950" lIns="60950" spcFirstLastPara="1" rIns="60950" wrap="square" tIns="609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Documentación y pruebas finales </a:t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234469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830022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1425576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2021129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2616682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3212235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3807788" y="2748980"/>
              <a:ext cx="562727" cy="93787"/>
            </a:xfrm>
            <a:prstGeom prst="parallelogram">
              <a:avLst>
                <a:gd fmla="val 140840" name="adj"/>
              </a:avLst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8" name="Google Shape;23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13411" y="4348497"/>
            <a:ext cx="786064" cy="75780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39" name="Google Shape;239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92816" y="5258727"/>
            <a:ext cx="827254" cy="79751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pic>
        <p:nvPicPr>
          <p:cNvPr id="240" name="Google Shape;240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148909" y="6272884"/>
            <a:ext cx="850566" cy="797516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/>
          <p:nvPr/>
        </p:nvSpPr>
        <p:spPr>
          <a:xfrm>
            <a:off x="793790" y="1002506"/>
            <a:ext cx="678636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s-ES" sz="4450" u="none" cap="none" strike="noStrike">
                <a:solidFill>
                  <a:srgbClr val="1B1B27"/>
                </a:solidFill>
                <a:latin typeface="Corben"/>
                <a:ea typeface="Corben"/>
                <a:cs typeface="Corben"/>
                <a:sym typeface="Corben"/>
              </a:rPr>
              <a:t>Tecnologías Utilizadas</a:t>
            </a:r>
            <a:endParaRPr b="0" i="0" sz="44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025" y="3044700"/>
            <a:ext cx="6529126" cy="3672625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6000" stPos="0" sy="-100000" ky="0"/>
          </a:effectLst>
        </p:spPr>
      </p:pic>
      <p:pic>
        <p:nvPicPr>
          <p:cNvPr id="248" name="Google Shape;24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67675" y="3957163"/>
            <a:ext cx="3602675" cy="18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400">
        <p14:doors dir="vert"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5" name="Google Shape;25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s-ES" sz="44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Impacto y Beneficios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11"/>
          <p:cNvSpPr/>
          <p:nvPr/>
        </p:nvSpPr>
        <p:spPr>
          <a:xfrm>
            <a:off x="11305309" y="189781"/>
            <a:ext cx="2327564" cy="119567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1"/>
          <p:cNvSpPr/>
          <p:nvPr/>
        </p:nvSpPr>
        <p:spPr>
          <a:xfrm>
            <a:off x="11457709" y="3067623"/>
            <a:ext cx="1620982" cy="114415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1"/>
          <p:cNvSpPr/>
          <p:nvPr/>
        </p:nvSpPr>
        <p:spPr>
          <a:xfrm>
            <a:off x="9155007" y="845128"/>
            <a:ext cx="1997901" cy="114992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"/>
          <p:cNvSpPr/>
          <p:nvPr/>
        </p:nvSpPr>
        <p:spPr>
          <a:xfrm>
            <a:off x="11394769" y="325953"/>
            <a:ext cx="21486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para certificados en línea</a:t>
            </a:r>
            <a:endParaRPr/>
          </a:p>
        </p:txBody>
      </p:sp>
      <p:sp>
        <p:nvSpPr>
          <p:cNvPr id="261" name="Google Shape;261;p11"/>
          <p:cNvSpPr/>
          <p:nvPr/>
        </p:nvSpPr>
        <p:spPr>
          <a:xfrm>
            <a:off x="9406938" y="1025609"/>
            <a:ext cx="17907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eficiente de recursos comunitarios</a:t>
            </a:r>
            <a:endParaRPr/>
          </a:p>
        </p:txBody>
      </p:sp>
      <p:sp>
        <p:nvSpPr>
          <p:cNvPr id="262" name="Google Shape;262;p11"/>
          <p:cNvSpPr/>
          <p:nvPr/>
        </p:nvSpPr>
        <p:spPr>
          <a:xfrm>
            <a:off x="11305309" y="3219753"/>
            <a:ext cx="177338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Automatización administrativa y seguridad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25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/>
          <p:nvPr/>
        </p:nvSpPr>
        <p:spPr>
          <a:xfrm>
            <a:off x="132278" y="7539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s-ES" sz="4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8"/>
          <p:cNvSpPr/>
          <p:nvPr/>
        </p:nvSpPr>
        <p:spPr>
          <a:xfrm>
            <a:off x="3224092" y="954266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Proyectos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" name="Google Shape;270;p28"/>
          <p:cNvSpPr/>
          <p:nvPr/>
        </p:nvSpPr>
        <p:spPr>
          <a:xfrm>
            <a:off x="9678379" y="2677948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Postulación confirmada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1" name="Google Shape;271;p28"/>
          <p:cNvSpPr/>
          <p:nvPr/>
        </p:nvSpPr>
        <p:spPr>
          <a:xfrm>
            <a:off x="3224097" y="4665615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Actividades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3224102" y="2677953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Espacios públicos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" name="Google Shape;273;p28"/>
          <p:cNvSpPr/>
          <p:nvPr/>
        </p:nvSpPr>
        <p:spPr>
          <a:xfrm>
            <a:off x="3224107" y="6653276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Certificados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28"/>
          <p:cNvSpPr/>
          <p:nvPr/>
        </p:nvSpPr>
        <p:spPr>
          <a:xfrm>
            <a:off x="7168530" y="2677932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Postular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5" name="Google Shape;275;p28"/>
          <p:cNvSpPr/>
          <p:nvPr/>
        </p:nvSpPr>
        <p:spPr>
          <a:xfrm>
            <a:off x="9718739" y="6802466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Realizar pago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7111328" y="6802466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Solicitar certificado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12151840" y="6802466"/>
            <a:ext cx="2202600" cy="12024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Recibir archivo PDF de certificado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75" y="3619408"/>
            <a:ext cx="1268602" cy="130723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/>
        </p:nvSpPr>
        <p:spPr>
          <a:xfrm>
            <a:off x="487969" y="4779834"/>
            <a:ext cx="1268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 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8"/>
          <p:cNvSpPr/>
          <p:nvPr/>
        </p:nvSpPr>
        <p:spPr>
          <a:xfrm rot="5400000">
            <a:off x="1641529" y="3968928"/>
            <a:ext cx="1460100" cy="922500"/>
          </a:xfrm>
          <a:prstGeom prst="leftRightUpArrow">
            <a:avLst>
              <a:gd fmla="val 14008" name="adj1"/>
              <a:gd fmla="val 25000" name="adj2"/>
              <a:gd fmla="val 25000" name="adj3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8"/>
          <p:cNvSpPr/>
          <p:nvPr/>
        </p:nvSpPr>
        <p:spPr>
          <a:xfrm rot="1943401">
            <a:off x="5729132" y="1501570"/>
            <a:ext cx="1136873" cy="3772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8"/>
          <p:cNvSpPr/>
          <p:nvPr/>
        </p:nvSpPr>
        <p:spPr>
          <a:xfrm rot="-1678467">
            <a:off x="5730296" y="4911868"/>
            <a:ext cx="1134566" cy="37807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5733941" y="3097578"/>
            <a:ext cx="1127400" cy="3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5733941" y="7213567"/>
            <a:ext cx="1127400" cy="3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2267" y="217600"/>
            <a:ext cx="1268451" cy="1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/>
        </p:nvSpPr>
        <p:spPr>
          <a:xfrm>
            <a:off x="10239406" y="1365264"/>
            <a:ext cx="1268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10546247" y="1843605"/>
            <a:ext cx="440400" cy="73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16a70eb4e2_2_95"/>
          <p:cNvSpPr/>
          <p:nvPr/>
        </p:nvSpPr>
        <p:spPr>
          <a:xfrm>
            <a:off x="132278" y="7539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s-ES" sz="44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g316a70eb4e2_2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26" y="3130892"/>
            <a:ext cx="1224733" cy="12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g316a70eb4e2_2_95"/>
          <p:cNvSpPr txBox="1"/>
          <p:nvPr/>
        </p:nvSpPr>
        <p:spPr>
          <a:xfrm>
            <a:off x="-295714" y="4255885"/>
            <a:ext cx="28854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 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administrador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6" name="Google Shape;296;g316a70eb4e2_2_95"/>
          <p:cNvSpPr/>
          <p:nvPr/>
        </p:nvSpPr>
        <p:spPr>
          <a:xfrm>
            <a:off x="10318933" y="6593921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Publicar noticias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7" name="Google Shape;297;g316a70eb4e2_2_95"/>
          <p:cNvSpPr/>
          <p:nvPr/>
        </p:nvSpPr>
        <p:spPr>
          <a:xfrm>
            <a:off x="10249957" y="1989382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Aprobar/rechazar postulaciones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g316a70eb4e2_2_95"/>
          <p:cNvSpPr/>
          <p:nvPr/>
        </p:nvSpPr>
        <p:spPr>
          <a:xfrm>
            <a:off x="10277008" y="446977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Asignar roles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9" name="Google Shape;299;g316a70eb4e2_2_95"/>
          <p:cNvSpPr/>
          <p:nvPr/>
        </p:nvSpPr>
        <p:spPr>
          <a:xfrm>
            <a:off x="10318933" y="3508606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Crear, modificar y eliminar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0" name="Google Shape;300;g316a70eb4e2_2_95"/>
          <p:cNvSpPr/>
          <p:nvPr/>
        </p:nvSpPr>
        <p:spPr>
          <a:xfrm>
            <a:off x="4630588" y="6593921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Gestión de noticias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1" name="Google Shape;301;g316a70eb4e2_2_95"/>
          <p:cNvSpPr/>
          <p:nvPr/>
        </p:nvSpPr>
        <p:spPr>
          <a:xfrm>
            <a:off x="4644573" y="5051271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Gestión de espacios públicos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2" name="Google Shape;302;g316a70eb4e2_2_95"/>
          <p:cNvSpPr/>
          <p:nvPr/>
        </p:nvSpPr>
        <p:spPr>
          <a:xfrm>
            <a:off x="4658558" y="3508621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FFE599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Gestión de actividades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g316a70eb4e2_2_95"/>
          <p:cNvSpPr/>
          <p:nvPr/>
        </p:nvSpPr>
        <p:spPr>
          <a:xfrm>
            <a:off x="4672542" y="1965971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Gestión de proyectos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g316a70eb4e2_2_95"/>
          <p:cNvSpPr/>
          <p:nvPr/>
        </p:nvSpPr>
        <p:spPr>
          <a:xfrm>
            <a:off x="4630603" y="446977"/>
            <a:ext cx="2126400" cy="1150800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>
                <a:latin typeface="Trebuchet MS"/>
                <a:ea typeface="Trebuchet MS"/>
                <a:cs typeface="Trebuchet MS"/>
                <a:sym typeface="Trebuchet MS"/>
              </a:rPr>
              <a:t>Gestión de usuario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g316a70eb4e2_2_95"/>
          <p:cNvSpPr/>
          <p:nvPr/>
        </p:nvSpPr>
        <p:spPr>
          <a:xfrm rot="5400000">
            <a:off x="2482104" y="3351835"/>
            <a:ext cx="1503000" cy="1032900"/>
          </a:xfrm>
          <a:prstGeom prst="leftRigh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EBEBEB"/>
          </a:solidFill>
          <a:ln cap="flat" cmpd="sng" w="9525">
            <a:solidFill>
              <a:srgbClr val="2C3C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06" name="Google Shape;306;g316a70eb4e2_2_95"/>
          <p:cNvCxnSpPr>
            <a:stCxn id="304" idx="3"/>
            <a:endCxn id="298" idx="1"/>
          </p:cNvCxnSpPr>
          <p:nvPr/>
        </p:nvCxnSpPr>
        <p:spPr>
          <a:xfrm>
            <a:off x="6757003" y="1022377"/>
            <a:ext cx="35199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g316a70eb4e2_2_95"/>
          <p:cNvCxnSpPr>
            <a:stCxn id="300" idx="3"/>
            <a:endCxn id="296" idx="1"/>
          </p:cNvCxnSpPr>
          <p:nvPr/>
        </p:nvCxnSpPr>
        <p:spPr>
          <a:xfrm>
            <a:off x="6756988" y="7169321"/>
            <a:ext cx="35619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g316a70eb4e2_2_95"/>
          <p:cNvCxnSpPr>
            <a:stCxn id="301" idx="3"/>
          </p:cNvCxnSpPr>
          <p:nvPr/>
        </p:nvCxnSpPr>
        <p:spPr>
          <a:xfrm flipH="1" rot="10800000">
            <a:off x="6770973" y="4328871"/>
            <a:ext cx="3544200" cy="1297800"/>
          </a:xfrm>
          <a:prstGeom prst="bentConnector3">
            <a:avLst>
              <a:gd fmla="val 44825" name="adj1"/>
            </a:avLst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9" name="Google Shape;309;g316a70eb4e2_2_95"/>
          <p:cNvCxnSpPr/>
          <p:nvPr/>
        </p:nvCxnSpPr>
        <p:spPr>
          <a:xfrm>
            <a:off x="6786229" y="2814154"/>
            <a:ext cx="3552300" cy="962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g316a70eb4e2_2_95"/>
          <p:cNvCxnSpPr>
            <a:stCxn id="302" idx="3"/>
            <a:endCxn id="299" idx="1"/>
          </p:cNvCxnSpPr>
          <p:nvPr/>
        </p:nvCxnSpPr>
        <p:spPr>
          <a:xfrm>
            <a:off x="6784958" y="4084021"/>
            <a:ext cx="3534000" cy="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g316a70eb4e2_2_95"/>
          <p:cNvCxnSpPr/>
          <p:nvPr/>
        </p:nvCxnSpPr>
        <p:spPr>
          <a:xfrm flipH="1" rot="10800000">
            <a:off x="6763247" y="4540256"/>
            <a:ext cx="3597900" cy="2348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g316a70eb4e2_2_95"/>
          <p:cNvCxnSpPr>
            <a:stCxn id="303" idx="3"/>
            <a:endCxn id="297" idx="1"/>
          </p:cNvCxnSpPr>
          <p:nvPr/>
        </p:nvCxnSpPr>
        <p:spPr>
          <a:xfrm>
            <a:off x="6798942" y="2541371"/>
            <a:ext cx="3450900" cy="23400"/>
          </a:xfrm>
          <a:prstGeom prst="straightConnector1">
            <a:avLst/>
          </a:prstGeom>
          <a:noFill/>
          <a:ln cap="flat" cmpd="sng" w="9525">
            <a:solidFill>
              <a:srgbClr val="2C3C4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9"/>
          <p:cNvSpPr/>
          <p:nvPr/>
        </p:nvSpPr>
        <p:spPr>
          <a:xfrm>
            <a:off x="1154008" y="97762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b="0" i="0" lang="es-ES" sz="44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/>
          <p:nvPr/>
        </p:nvSpPr>
        <p:spPr>
          <a:xfrm>
            <a:off x="2395934" y="2940963"/>
            <a:ext cx="10114627" cy="5288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Sistema Unidad Territorial es una plataforma digital que optimiza la gestión de juntas de vecinos al automatizar procesos, facilitar la solicitud de certificados, reservas y postulaciones, y fomentar la participación ciudadana. Cumplió objetivos de modernización, accesibilidad y transparencia, mejorando la calidad de vida comunitaria. Pendientes: app móvil, votación vecinal y reportes estadísticos.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266572" y="804232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Solución propuesta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66572" y="1548633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Innovaciones y Valor Agregado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66572" y="3740506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Metodologías</a:t>
            </a:r>
            <a:endParaRPr b="1" i="0" sz="16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66572" y="5206564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66572" y="5941507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Impacto y beneficios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66572" y="7411391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b="1" i="0" sz="16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66572" y="2266011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66572" y="3003259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Unidades de competencias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66572" y="4482901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Entregables desarrollados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66572" y="87080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66572" y="6676449"/>
            <a:ext cx="6827520" cy="649907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109700" lIns="109700" spcFirstLastPara="1" rIns="109700" wrap="square" tIns="109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  <a:endParaRPr b="1" i="0" sz="1679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70800" y="-60075"/>
            <a:ext cx="6959600" cy="82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/>
          <p:nvPr/>
        </p:nvSpPr>
        <p:spPr>
          <a:xfrm>
            <a:off x="8716435" y="2455441"/>
            <a:ext cx="5109869" cy="1095636"/>
          </a:xfrm>
          <a:prstGeom prst="rect">
            <a:avLst/>
          </a:prstGeom>
          <a:noFill/>
          <a:ln>
            <a:noFill/>
          </a:ln>
        </p:spPr>
        <p:txBody>
          <a:bodyPr anchorCtr="0" anchor="t" bIns="54825" lIns="109700" spcFirstLastPara="1" rIns="109700" wrap="square" tIns="548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Unidad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Territorial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3400">
        <p14:reveal dir="l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7"/>
          <p:cNvPicPr preferRelativeResize="0"/>
          <p:nvPr/>
        </p:nvPicPr>
        <p:blipFill rotWithShape="1">
          <a:blip r:embed="rId3">
            <a:alphaModFix/>
          </a:blip>
          <a:srcRect b="287" l="0" r="0" t="-803"/>
          <a:stretch/>
        </p:blipFill>
        <p:spPr>
          <a:xfrm>
            <a:off x="8037095" y="-133350"/>
            <a:ext cx="6593305" cy="83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7"/>
          <p:cNvPicPr preferRelativeResize="0"/>
          <p:nvPr/>
        </p:nvPicPr>
        <p:blipFill rotWithShape="1">
          <a:blip r:embed="rId4">
            <a:alphaModFix/>
          </a:blip>
          <a:srcRect b="0" l="9232" r="11858" t="0"/>
          <a:stretch/>
        </p:blipFill>
        <p:spPr>
          <a:xfrm>
            <a:off x="12178101" y="-110837"/>
            <a:ext cx="2514600" cy="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7"/>
          <p:cNvSpPr/>
          <p:nvPr/>
        </p:nvSpPr>
        <p:spPr>
          <a:xfrm>
            <a:off x="275890" y="3691253"/>
            <a:ext cx="74694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lang="es-ES" sz="4450">
                <a:solidFill>
                  <a:srgbClr val="1B1B27"/>
                </a:solidFill>
              </a:rPr>
              <a:t>Introducción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600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336590" y="301553"/>
            <a:ext cx="7469267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b="0" i="0" lang="es-ES" sz="44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557307" y="3084718"/>
            <a:ext cx="60960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juntas de vecinos enfrentan desafíos de digitalización, comunicación, acceso limitado a servicios, ineficiencia administrativa y desconexión comunitaria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6280190" y="285464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b="0" i="0" lang="es-ES" sz="44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Solución Propuesta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6280190" y="4158734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6485096" y="4243745"/>
            <a:ext cx="10048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s-E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918817" y="4243745"/>
            <a:ext cx="5161072" cy="4545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Digitaliza Procesos comunitarios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274862" y="5009197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6441310" y="5162312"/>
            <a:ext cx="17740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b="0" i="0" lang="es-ES" sz="2650" u="none" cap="none" strike="noStrik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b="0" i="0" sz="26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274862" y="5859660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441311" y="6009052"/>
            <a:ext cx="17740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rial"/>
              <a:buNone/>
            </a:pPr>
            <a:r>
              <a:rPr b="0" i="0" lang="es-ES" sz="2650" u="none" cap="none" strike="noStrik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i="0" sz="26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790492" y="5046859"/>
            <a:ext cx="5237331" cy="4642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Centraliza información, mejorar la comunicación.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790500" y="5888925"/>
            <a:ext cx="67719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chemeClr val="dk1"/>
                </a:solidFill>
              </a:rPr>
              <a:t>F</a:t>
            </a: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omentar inclusión, cohesión social, eficiencia y sostenibilidad.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14:vortex dir="r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5" name="Google Shape;12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"/>
          <p:cNvSpPr/>
          <p:nvPr/>
        </p:nvSpPr>
        <p:spPr>
          <a:xfrm>
            <a:off x="6280190" y="2747724"/>
            <a:ext cx="6254472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b="0" i="0" lang="es-ES" sz="44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Elementos Innovadores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6280190" y="3796665"/>
            <a:ext cx="3664863" cy="2903680"/>
          </a:xfrm>
          <a:prstGeom prst="roundRect">
            <a:avLst>
              <a:gd fmla="val 5654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5"/>
          <p:cNvSpPr/>
          <p:nvPr/>
        </p:nvSpPr>
        <p:spPr>
          <a:xfrm>
            <a:off x="6514624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Innovación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6514624" y="4521517"/>
            <a:ext cx="3195995" cy="2178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solución destaca por integrar tecnología en la gestión comunitaria, accesibilidad en tiempo real, superando prácticas manuales.</a:t>
            </a:r>
            <a:endParaRPr b="0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10171867" y="3796665"/>
            <a:ext cx="3664863" cy="2903680"/>
          </a:xfrm>
          <a:prstGeom prst="roundRect">
            <a:avLst>
              <a:gd fmla="val 5654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10406301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rial"/>
              <a:buNone/>
            </a:pPr>
            <a:r>
              <a:rPr b="0" i="0" lang="es-ES" sz="2200" u="none" cap="none" strike="noStrik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Valor Agregado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0406301" y="4521517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Facilita la interacción vecinal promueve mayor transparencia y participación en proyectos comunitarios.</a:t>
            </a:r>
            <a:endParaRPr b="0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3" name="Google Shape;13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5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800">
        <p14:flythrough dir="ou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"/>
          <p:cNvSpPr/>
          <p:nvPr/>
        </p:nvSpPr>
        <p:spPr>
          <a:xfrm>
            <a:off x="793790" y="2902863"/>
            <a:ext cx="5884426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b="0" i="0" lang="es-ES" sz="44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433507" y="42174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b="0" i="0" lang="es-ES" sz="220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433507" y="4763696"/>
            <a:ext cx="6244709" cy="20767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una tecnología que mejore la gestión comunitaria, servicios y comunicación vecinal.</a:t>
            </a:r>
            <a:endParaRPr/>
          </a:p>
        </p:txBody>
      </p:sp>
      <p:sp>
        <p:nvSpPr>
          <p:cNvPr id="143" name="Google Shape;143;p6"/>
          <p:cNvSpPr/>
          <p:nvPr/>
        </p:nvSpPr>
        <p:spPr>
          <a:xfrm>
            <a:off x="9380195" y="4178617"/>
            <a:ext cx="2838569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b="0" i="0" lang="es-ES" sz="220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9380195" y="476369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Automatizar procesos.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centralizar comunicación.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mejorar accesibilidad.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fomentar inclusión digital.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optimizar transparencia.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participación comunitaria.</a:t>
            </a:r>
            <a:endParaRPr b="0" i="0" sz="17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5" name="Google Shape;14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67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6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wheel spokes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7"/>
          <p:cNvSpPr/>
          <p:nvPr/>
        </p:nvSpPr>
        <p:spPr>
          <a:xfrm>
            <a:off x="760095" y="597218"/>
            <a:ext cx="6609040" cy="678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50"/>
              <a:buFont typeface="Arial"/>
              <a:buNone/>
            </a:pPr>
            <a:r>
              <a:rPr b="0" i="0" lang="es-ES" sz="425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Unidades de Competencia</a:t>
            </a:r>
            <a:endParaRPr b="0" i="0" sz="42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95" y="1601629"/>
            <a:ext cx="54292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rial"/>
              <a:buNone/>
            </a:pPr>
            <a:r>
              <a:rPr b="0" i="0" lang="es-ES" sz="2100" u="none" cap="none" strike="noStrik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Desarrollo de software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760100" y="2831300"/>
            <a:ext cx="7942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Programación avanzada, diseño, metodologías ágiles,desarrollo web/móvil  y APIs.</a:t>
            </a:r>
            <a:b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7" name="Google Shape;1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095" y="3830241"/>
            <a:ext cx="54292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760103" y="4590325"/>
            <a:ext cx="49743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rial"/>
              <a:buNone/>
            </a:pPr>
            <a:r>
              <a:rPr b="0" i="0" lang="es-ES" sz="2100" u="none" cap="none" strike="noStrik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Bases de Datos y Seguridad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Firebase, autenticación segura y sistemas robustos.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rial"/>
              <a:buNone/>
            </a:pPr>
            <a:r>
              <a:rPr lang="es-ES" sz="2100">
                <a:solidFill>
                  <a:srgbClr val="404155"/>
                </a:solidFill>
              </a:rPr>
              <a:t>Gestión</a:t>
            </a:r>
            <a:r>
              <a:rPr b="0" i="0" lang="es-ES" sz="2100" u="none" cap="none" strike="noStrik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 de Proyectos </a:t>
            </a:r>
            <a:endParaRPr b="0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Scrum, planificación, cronogramas y tareas.</a:t>
            </a:r>
            <a:br>
              <a:rPr b="0" i="0" lang="es-E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095" y="6060715"/>
            <a:ext cx="627977" cy="6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8" name="Google Shape;16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8"/>
          <p:cNvSpPr/>
          <p:nvPr/>
        </p:nvSpPr>
        <p:spPr>
          <a:xfrm>
            <a:off x="210466" y="2673741"/>
            <a:ext cx="8334444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ES" sz="4000" u="none" cap="none" strike="noStrik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Metodología </a:t>
            </a:r>
            <a:r>
              <a:rPr b="0" i="0" lang="es-ES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ágil de tipo Scrum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50"/>
              <a:buFont typeface="Calibri"/>
              <a:buNone/>
            </a:pPr>
            <a:r>
              <a:t/>
            </a:r>
            <a:endParaRPr b="0" i="0" sz="44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397413" y="3870467"/>
            <a:ext cx="73152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 Definidos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de Sprints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Adaptaciones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b="0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Herramientas de Comunicación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 p14:dur="1500">
    <p:split orient="vert"/>
  </p:transition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2024-11-17T19:37:46Z</dcterms:created>
  <dc:creator>PptxGenJS</dc:creator>
</cp:coreProperties>
</file>